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entury Gothic 2" panose="020B0702020202020204" charset="0"/>
      <p:regular r:id="rId12"/>
    </p:embeddedFont>
    <p:embeddedFont>
      <p:font typeface="Poppins" panose="00000500000000000000" pitchFamily="2" charset="0"/>
      <p:regular r:id="rId13"/>
    </p:embeddedFont>
    <p:embeddedFont>
      <p:font typeface="Poppins Bold" panose="000008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EA2D3-DD86-4E16-9AF9-C890BDA85CB4}" v="1" dt="2026-01-14T20:09:18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8.sv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9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6.svg"/><Relationship Id="rId15" Type="http://schemas.openxmlformats.org/officeDocument/2006/relationships/hyperlink" Target="https://www.dsmig-usa.or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4" Type="http://schemas.openxmlformats.org/officeDocument/2006/relationships/hyperlink" Target="mailto:info@dsmig-usa.or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41.sv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12.svg"/><Relationship Id="rId7" Type="http://schemas.openxmlformats.org/officeDocument/2006/relationships/image" Target="../media/image14.jpe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34.svg"/><Relationship Id="rId5" Type="http://schemas.openxmlformats.org/officeDocument/2006/relationships/image" Target="../media/image53.png"/><Relationship Id="rId15" Type="http://schemas.openxmlformats.org/officeDocument/2006/relationships/hyperlink" Target="https://www.dsmig-usa.or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svg"/><Relationship Id="rId14" Type="http://schemas.openxmlformats.org/officeDocument/2006/relationships/hyperlink" Target="mailto:info@dsmig-us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29450" r="-476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99183" y="507186"/>
            <a:ext cx="8544817" cy="1909456"/>
          </a:xfrm>
          <a:custGeom>
            <a:avLst/>
            <a:gdLst/>
            <a:ahLst/>
            <a:cxnLst/>
            <a:rect l="l" t="t" r="r" b="b"/>
            <a:pathLst>
              <a:path w="8544817" h="1909456">
                <a:moveTo>
                  <a:pt x="0" y="0"/>
                </a:moveTo>
                <a:lnTo>
                  <a:pt x="8544817" y="0"/>
                </a:lnTo>
                <a:lnTo>
                  <a:pt x="8544817" y="1909457"/>
                </a:lnTo>
                <a:lnTo>
                  <a:pt x="0" y="19094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44664" y="8412249"/>
            <a:ext cx="6599762" cy="74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5"/>
              </a:lnSpc>
            </a:pPr>
            <a:r>
              <a:rPr lang="en-US" sz="4768">
                <a:solidFill>
                  <a:srgbClr val="FFFFFF"/>
                </a:solidFill>
                <a:latin typeface="Poppins Bold"/>
              </a:rPr>
              <a:t>dsmig-usa.org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4729" y="2895346"/>
            <a:ext cx="8319433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Down Syndrome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4729" y="3855687"/>
            <a:ext cx="760762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Medical Interest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731287"/>
            <a:ext cx="760762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B0D566"/>
                </a:solidFill>
                <a:latin typeface="Poppins Bold"/>
              </a:rPr>
              <a:t>Group-USA</a:t>
            </a:r>
          </a:p>
        </p:txBody>
      </p:sp>
      <p:sp>
        <p:nvSpPr>
          <p:cNvPr id="20" name="Freeform 20"/>
          <p:cNvSpPr/>
          <p:nvPr/>
        </p:nvSpPr>
        <p:spPr>
          <a:xfrm>
            <a:off x="344664" y="9171745"/>
            <a:ext cx="898243" cy="898243"/>
          </a:xfrm>
          <a:custGeom>
            <a:avLst/>
            <a:gdLst/>
            <a:ahLst/>
            <a:cxnLst/>
            <a:rect l="l" t="t" r="r" b="b"/>
            <a:pathLst>
              <a:path w="898243" h="898243">
                <a:moveTo>
                  <a:pt x="0" y="0"/>
                </a:moveTo>
                <a:lnTo>
                  <a:pt x="898243" y="0"/>
                </a:lnTo>
                <a:lnTo>
                  <a:pt x="898243" y="898243"/>
                </a:lnTo>
                <a:lnTo>
                  <a:pt x="0" y="898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355852" y="9086020"/>
            <a:ext cx="3838594" cy="98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4"/>
              </a:lnSpc>
            </a:pPr>
            <a:r>
              <a:rPr lang="en-US" sz="2738">
                <a:solidFill>
                  <a:srgbClr val="B0D566"/>
                </a:solidFill>
                <a:latin typeface="Poppins Bold"/>
              </a:rPr>
              <a:t>Find us on Facebook &amp; LinkedIn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7107887" y="3018711"/>
            <a:ext cx="17333288" cy="6044984"/>
          </a:xfrm>
          <a:custGeom>
            <a:avLst/>
            <a:gdLst/>
            <a:ahLst/>
            <a:cxnLst/>
            <a:rect l="l" t="t" r="r" b="b"/>
            <a:pathLst>
              <a:path w="17333288" h="6044984">
                <a:moveTo>
                  <a:pt x="0" y="0"/>
                </a:moveTo>
                <a:lnTo>
                  <a:pt x="17333288" y="0"/>
                </a:lnTo>
                <a:lnTo>
                  <a:pt x="17333288" y="6044984"/>
                </a:lnTo>
                <a:lnTo>
                  <a:pt x="0" y="6044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279555" y="946396"/>
            <a:ext cx="857867" cy="8578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65440" y="2226096"/>
            <a:ext cx="604566" cy="60456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90531" y="681913"/>
            <a:ext cx="637633" cy="63763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06081" y="291113"/>
            <a:ext cx="5612986" cy="1310566"/>
          </a:xfrm>
          <a:custGeom>
            <a:avLst/>
            <a:gdLst/>
            <a:ahLst/>
            <a:cxnLst/>
            <a:rect l="l" t="t" r="r" b="b"/>
            <a:pathLst>
              <a:path w="5612986" h="1310566">
                <a:moveTo>
                  <a:pt x="0" y="0"/>
                </a:moveTo>
                <a:lnTo>
                  <a:pt x="5612987" y="0"/>
                </a:lnTo>
                <a:lnTo>
                  <a:pt x="5612987" y="1310566"/>
                </a:lnTo>
                <a:lnTo>
                  <a:pt x="0" y="1310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38225" y="2775200"/>
            <a:ext cx="10029498" cy="626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4"/>
              </a:lnSpc>
            </a:pPr>
            <a:r>
              <a:rPr lang="en-US" sz="3499">
                <a:solidFill>
                  <a:srgbClr val="003D59"/>
                </a:solidFill>
                <a:latin typeface="Poppins"/>
              </a:rPr>
              <a:t>The Down Syndrome Medical Interest Group (DSMIG-USA) is an interdisciplinary group of health professionals who serve individuals with Down syndrome (DS) and their families. </a:t>
            </a:r>
          </a:p>
          <a:p>
            <a:pPr>
              <a:lnSpc>
                <a:spcPts val="2700"/>
              </a:lnSpc>
            </a:pPr>
            <a:endParaRPr lang="en-US" sz="3499">
              <a:solidFill>
                <a:srgbClr val="003D59"/>
              </a:solidFill>
              <a:latin typeface="Poppins"/>
            </a:endParaRPr>
          </a:p>
          <a:p>
            <a:pPr>
              <a:lnSpc>
                <a:spcPts val="4724"/>
              </a:lnSpc>
            </a:pPr>
            <a:r>
              <a:rPr lang="en-US" sz="3499">
                <a:solidFill>
                  <a:srgbClr val="003D59"/>
                </a:solidFill>
                <a:latin typeface="Poppins"/>
              </a:rPr>
              <a:t>Members include physicians, scientists, nurses, clinic coordinators, therapists, social workers, health educators, psychologists, genetic counselors, students/trainees, and other professionals from across the USA and internationally.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994762"/>
            <a:ext cx="720740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3D59"/>
                </a:solidFill>
                <a:latin typeface="Poppins Bold"/>
              </a:rPr>
              <a:t>What is DSMIG-USA®?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708488" y="1804262"/>
            <a:ext cx="6150314" cy="61503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708488" y="2004287"/>
            <a:ext cx="5582350" cy="5582327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6090" r="-340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586457" y="6968764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201733" y="4211346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6" y="0"/>
                </a:lnTo>
                <a:lnTo>
                  <a:pt x="2270916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57720" y="7140027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2995" y="4382609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57708" y="7240015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472983" y="4482597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586457" y="4211346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352674" y="6961507"/>
            <a:ext cx="2278174" cy="2278174"/>
          </a:xfrm>
          <a:custGeom>
            <a:avLst/>
            <a:gdLst/>
            <a:ahLst/>
            <a:cxnLst/>
            <a:rect l="l" t="t" r="r" b="b"/>
            <a:pathLst>
              <a:path w="2278174" h="2278174">
                <a:moveTo>
                  <a:pt x="0" y="0"/>
                </a:moveTo>
                <a:lnTo>
                  <a:pt x="2278174" y="0"/>
                </a:lnTo>
                <a:lnTo>
                  <a:pt x="2278174" y="2278174"/>
                </a:lnTo>
                <a:lnTo>
                  <a:pt x="0" y="2278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757720" y="4382609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524484" y="7133317"/>
            <a:ext cx="1934555" cy="1934555"/>
          </a:xfrm>
          <a:custGeom>
            <a:avLst/>
            <a:gdLst/>
            <a:ahLst/>
            <a:cxnLst/>
            <a:rect l="l" t="t" r="r" b="b"/>
            <a:pathLst>
              <a:path w="1934555" h="1934555">
                <a:moveTo>
                  <a:pt x="0" y="0"/>
                </a:moveTo>
                <a:lnTo>
                  <a:pt x="1934555" y="0"/>
                </a:lnTo>
                <a:lnTo>
                  <a:pt x="1934555" y="1934554"/>
                </a:lnTo>
                <a:lnTo>
                  <a:pt x="0" y="193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857708" y="4482597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624792" y="7233625"/>
            <a:ext cx="1733939" cy="1733939"/>
          </a:xfrm>
          <a:custGeom>
            <a:avLst/>
            <a:gdLst/>
            <a:ahLst/>
            <a:cxnLst/>
            <a:rect l="l" t="t" r="r" b="b"/>
            <a:pathLst>
              <a:path w="1733939" h="1733939">
                <a:moveTo>
                  <a:pt x="0" y="0"/>
                </a:moveTo>
                <a:lnTo>
                  <a:pt x="1733939" y="0"/>
                </a:lnTo>
                <a:lnTo>
                  <a:pt x="1733939" y="1733938"/>
                </a:lnTo>
                <a:lnTo>
                  <a:pt x="0" y="1733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999506" y="7536846"/>
            <a:ext cx="1088947" cy="1098559"/>
          </a:xfrm>
          <a:custGeom>
            <a:avLst/>
            <a:gdLst/>
            <a:ahLst/>
            <a:cxnLst/>
            <a:rect l="l" t="t" r="r" b="b"/>
            <a:pathLst>
              <a:path w="1088947" h="1098559">
                <a:moveTo>
                  <a:pt x="0" y="0"/>
                </a:moveTo>
                <a:lnTo>
                  <a:pt x="1088947" y="0"/>
                </a:lnTo>
                <a:lnTo>
                  <a:pt x="1088947" y="1098559"/>
                </a:lnTo>
                <a:lnTo>
                  <a:pt x="0" y="1098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166552" y="209956"/>
            <a:ext cx="6070362" cy="1417358"/>
          </a:xfrm>
          <a:custGeom>
            <a:avLst/>
            <a:gdLst/>
            <a:ahLst/>
            <a:cxnLst/>
            <a:rect l="l" t="t" r="r" b="b"/>
            <a:pathLst>
              <a:path w="6070362" h="1417358">
                <a:moveTo>
                  <a:pt x="0" y="0"/>
                </a:moveTo>
                <a:lnTo>
                  <a:pt x="6070362" y="0"/>
                </a:lnTo>
                <a:lnTo>
                  <a:pt x="6070362" y="1417358"/>
                </a:lnTo>
                <a:lnTo>
                  <a:pt x="0" y="141735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7169626" y="4671883"/>
            <a:ext cx="1128879" cy="1360095"/>
          </a:xfrm>
          <a:custGeom>
            <a:avLst/>
            <a:gdLst/>
            <a:ahLst/>
            <a:cxnLst/>
            <a:rect l="l" t="t" r="r" b="b"/>
            <a:pathLst>
              <a:path w="1128879" h="1360095">
                <a:moveTo>
                  <a:pt x="0" y="0"/>
                </a:moveTo>
                <a:lnTo>
                  <a:pt x="1128879" y="0"/>
                </a:lnTo>
                <a:lnTo>
                  <a:pt x="1128879" y="1360095"/>
                </a:lnTo>
                <a:lnTo>
                  <a:pt x="0" y="1360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9775533" y="4785147"/>
            <a:ext cx="1123316" cy="1123316"/>
          </a:xfrm>
          <a:custGeom>
            <a:avLst/>
            <a:gdLst/>
            <a:ahLst/>
            <a:cxnLst/>
            <a:rect l="l" t="t" r="r" b="b"/>
            <a:pathLst>
              <a:path w="1123316" h="1123316">
                <a:moveTo>
                  <a:pt x="0" y="0"/>
                </a:moveTo>
                <a:lnTo>
                  <a:pt x="1123316" y="0"/>
                </a:lnTo>
                <a:lnTo>
                  <a:pt x="1123316" y="1123315"/>
                </a:lnTo>
                <a:lnTo>
                  <a:pt x="0" y="11233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7094038" y="7458248"/>
            <a:ext cx="1255756" cy="1255756"/>
          </a:xfrm>
          <a:custGeom>
            <a:avLst/>
            <a:gdLst/>
            <a:ahLst/>
            <a:cxnLst/>
            <a:rect l="l" t="t" r="r" b="b"/>
            <a:pathLst>
              <a:path w="1255756" h="1255756">
                <a:moveTo>
                  <a:pt x="0" y="0"/>
                </a:moveTo>
                <a:lnTo>
                  <a:pt x="1255756" y="0"/>
                </a:lnTo>
                <a:lnTo>
                  <a:pt x="1255756" y="1255756"/>
                </a:lnTo>
                <a:lnTo>
                  <a:pt x="0" y="12557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937863" y="2103564"/>
            <a:ext cx="6412273" cy="69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7"/>
              </a:lnSpc>
            </a:pPr>
            <a:r>
              <a:rPr lang="en-US" sz="4599" spc="-137">
                <a:solidFill>
                  <a:srgbClr val="003D59"/>
                </a:solidFill>
                <a:latin typeface="Poppins Bold"/>
              </a:rPr>
              <a:t>Our Mission in Action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27812" y="4944198"/>
            <a:ext cx="5726788" cy="116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Facilitating networking among professionals caring for individuals with Down syndrome.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2950" y="4944198"/>
            <a:ext cx="5523448" cy="192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Educating professionals on the latest research and comprehensive care regarding DS and Identifying, creating, and disseminating best practices of care.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955094" y="7689901"/>
            <a:ext cx="5745090" cy="154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4"/>
              </a:lnSpc>
            </a:pPr>
            <a:r>
              <a:rPr lang="en-US" sz="2356">
                <a:solidFill>
                  <a:srgbClr val="003D59"/>
                </a:solidFill>
                <a:latin typeface="Poppins"/>
              </a:rPr>
              <a:t>Advocating for the needs and well-being of people with Down syndrome and their families through community collaborations.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2950" y="7694687"/>
            <a:ext cx="5523448" cy="154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6"/>
              </a:lnSpc>
            </a:pPr>
            <a:r>
              <a:rPr lang="en-US" sz="2351">
                <a:solidFill>
                  <a:srgbClr val="003D59"/>
                </a:solidFill>
                <a:latin typeface="Poppins"/>
              </a:rPr>
              <a:t>Mentoring the next generation of health care professionals and supporting the development of Down syndrome clinics.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21602" y="4373084"/>
            <a:ext cx="5082607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Networkimg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69705" y="4335893"/>
            <a:ext cx="4396693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Education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955094" y="7057168"/>
            <a:ext cx="5098851" cy="51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3333" spc="-100">
                <a:solidFill>
                  <a:srgbClr val="003D59"/>
                </a:solidFill>
                <a:latin typeface="Poppins Bold"/>
              </a:rPr>
              <a:t>Advocacy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83791" y="7117324"/>
            <a:ext cx="5082607" cy="51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57"/>
              </a:lnSpc>
            </a:pPr>
            <a:r>
              <a:rPr lang="en-US" sz="3325" spc="-99">
                <a:solidFill>
                  <a:srgbClr val="003D59"/>
                </a:solidFill>
                <a:latin typeface="Poppins Bold"/>
              </a:rPr>
              <a:t>Mentorship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2314128"/>
            <a:ext cx="16075509" cy="189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endParaRPr/>
          </a:p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r>
              <a:rPr lang="en-US" sz="2851" u="none" strike="noStrike">
                <a:solidFill>
                  <a:srgbClr val="003D59"/>
                </a:solidFill>
                <a:latin typeface="Poppins"/>
              </a:rPr>
              <a:t>DSMIG-USA is a group of health professionals committed to promoting the optimal health care and wellness of individuals with Down syndrome across the lifespan.</a:t>
            </a:r>
          </a:p>
          <a:p>
            <a:pPr marL="0" lvl="0" indent="0" algn="l">
              <a:lnSpc>
                <a:spcPts val="3706"/>
              </a:lnSpc>
              <a:spcBef>
                <a:spcPct val="0"/>
              </a:spcBef>
            </a:pPr>
            <a:endParaRPr lang="en-US" sz="2851" u="none" strike="noStrike">
              <a:solidFill>
                <a:srgbClr val="003D59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01809">
            <a:off x="1623754" y="-2956314"/>
            <a:ext cx="14976399" cy="14976399"/>
          </a:xfrm>
          <a:custGeom>
            <a:avLst/>
            <a:gdLst/>
            <a:ahLst/>
            <a:cxnLst/>
            <a:rect l="l" t="t" r="r" b="b"/>
            <a:pathLst>
              <a:path w="14976399" h="14976399">
                <a:moveTo>
                  <a:pt x="0" y="0"/>
                </a:moveTo>
                <a:lnTo>
                  <a:pt x="14976398" y="0"/>
                </a:lnTo>
                <a:lnTo>
                  <a:pt x="14976398" y="14976399"/>
                </a:lnTo>
                <a:lnTo>
                  <a:pt x="0" y="1497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D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06078" y="5645711"/>
            <a:ext cx="9908589" cy="990858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722318" y="5947302"/>
            <a:ext cx="9908589" cy="99085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601490" y="7170690"/>
            <a:ext cx="406080" cy="406080"/>
          </a:xfrm>
          <a:custGeom>
            <a:avLst/>
            <a:gdLst/>
            <a:ahLst/>
            <a:cxnLst/>
            <a:rect l="l" t="t" r="r" b="b"/>
            <a:pathLst>
              <a:path w="406080" h="406080">
                <a:moveTo>
                  <a:pt x="0" y="0"/>
                </a:moveTo>
                <a:lnTo>
                  <a:pt x="406080" y="0"/>
                </a:lnTo>
                <a:lnTo>
                  <a:pt x="406080" y="406080"/>
                </a:lnTo>
                <a:lnTo>
                  <a:pt x="0" y="406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609790" y="7738786"/>
            <a:ext cx="406080" cy="406080"/>
          </a:xfrm>
          <a:custGeom>
            <a:avLst/>
            <a:gdLst/>
            <a:ahLst/>
            <a:cxnLst/>
            <a:rect l="l" t="t" r="r" b="b"/>
            <a:pathLst>
              <a:path w="406080" h="406080">
                <a:moveTo>
                  <a:pt x="0" y="0"/>
                </a:moveTo>
                <a:lnTo>
                  <a:pt x="406079" y="0"/>
                </a:lnTo>
                <a:lnTo>
                  <a:pt x="406079" y="406080"/>
                </a:lnTo>
                <a:lnTo>
                  <a:pt x="0" y="40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01007" y="8319880"/>
            <a:ext cx="423646" cy="423646"/>
          </a:xfrm>
          <a:custGeom>
            <a:avLst/>
            <a:gdLst/>
            <a:ahLst/>
            <a:cxnLst/>
            <a:rect l="l" t="t" r="r" b="b"/>
            <a:pathLst>
              <a:path w="423646" h="423646">
                <a:moveTo>
                  <a:pt x="0" y="0"/>
                </a:moveTo>
                <a:lnTo>
                  <a:pt x="423645" y="0"/>
                </a:lnTo>
                <a:lnTo>
                  <a:pt x="423645" y="423646"/>
                </a:lnTo>
                <a:lnTo>
                  <a:pt x="0" y="4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601007" y="8837441"/>
            <a:ext cx="396852" cy="396852"/>
          </a:xfrm>
          <a:custGeom>
            <a:avLst/>
            <a:gdLst/>
            <a:ahLst/>
            <a:cxnLst/>
            <a:rect l="l" t="t" r="r" b="b"/>
            <a:pathLst>
              <a:path w="396852" h="396852">
                <a:moveTo>
                  <a:pt x="0" y="0"/>
                </a:moveTo>
                <a:lnTo>
                  <a:pt x="396852" y="0"/>
                </a:lnTo>
                <a:lnTo>
                  <a:pt x="396852" y="396852"/>
                </a:lnTo>
                <a:lnTo>
                  <a:pt x="0" y="3968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201867" y="7057146"/>
            <a:ext cx="5816415" cy="28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 317-328-4636 X161</a:t>
            </a:r>
          </a:p>
          <a:p>
            <a:pPr>
              <a:lnSpc>
                <a:spcPts val="4553"/>
              </a:lnSpc>
            </a:pPr>
            <a:r>
              <a:rPr lang="en-US" sz="2881" u="sng" dirty="0">
                <a:solidFill>
                  <a:schemeClr val="bg1"/>
                </a:solidFill>
                <a:latin typeface="Century Gothic"/>
                <a:hlinkClick r:id="rId14" tooltip="mailto:info@dsmig-us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info@dsmig-usa.org</a:t>
            </a:r>
          </a:p>
          <a:p>
            <a:pPr>
              <a:lnSpc>
                <a:spcPts val="4553"/>
              </a:lnSpc>
            </a:pPr>
            <a:r>
              <a:rPr lang="en-US" sz="2881" u="sng" dirty="0">
                <a:solidFill>
                  <a:schemeClr val="bg1"/>
                </a:solidFill>
                <a:latin typeface="Century Gothic"/>
                <a:hlinkClick r:id="rId15" tooltip="https://www.dsmig-us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dsmig-usa.org</a:t>
            </a:r>
          </a:p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3502 </a:t>
            </a:r>
            <a:r>
              <a:rPr lang="en-US" sz="2881" dirty="0" err="1">
                <a:solidFill>
                  <a:schemeClr val="bg1"/>
                </a:solidFill>
                <a:latin typeface="Century Gothic"/>
              </a:rPr>
              <a:t>Woodview</a:t>
            </a:r>
            <a:r>
              <a:rPr lang="en-US" sz="2881" dirty="0">
                <a:solidFill>
                  <a:schemeClr val="bg1"/>
                </a:solidFill>
                <a:latin typeface="Century Gothic"/>
              </a:rPr>
              <a:t> Trace, Ste. 300</a:t>
            </a:r>
          </a:p>
          <a:p>
            <a:pPr>
              <a:lnSpc>
                <a:spcPts val="4553"/>
              </a:lnSpc>
            </a:pPr>
            <a:r>
              <a:rPr lang="en-US" sz="2881" dirty="0">
                <a:solidFill>
                  <a:schemeClr val="bg1"/>
                </a:solidFill>
                <a:latin typeface="Century Gothic"/>
              </a:rPr>
              <a:t>Indianapolis, IN 46268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359" y="2023855"/>
            <a:ext cx="8855769" cy="844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Access to a network of providers caring for children and adults with DS.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Opportunity for expert discussion about dilemmas in clinical care via listserv.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Up to date information on guidelines, research, DS clinics, and resources. 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Discounted Annual Symposium registration.</a:t>
            </a:r>
          </a:p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 dirty="0">
                <a:solidFill>
                  <a:srgbClr val="003D59"/>
                </a:solidFill>
                <a:latin typeface="Poppins"/>
              </a:rPr>
              <a:t>Contribute to DSMIG Project ECHO, a virtual meeting for health care providers to learn and share information about the care of people with DS.</a:t>
            </a:r>
          </a:p>
          <a:p>
            <a:pPr>
              <a:lnSpc>
                <a:spcPts val="4454"/>
              </a:lnSpc>
            </a:pPr>
            <a:endParaRPr lang="en-US" sz="3299" dirty="0">
              <a:solidFill>
                <a:srgbClr val="003D59"/>
              </a:solidFill>
              <a:latin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080599" y="1233892"/>
            <a:ext cx="720740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3D59"/>
                </a:solidFill>
                <a:latin typeface="Poppins Bold"/>
              </a:rPr>
              <a:t>Why join DSMIG-USA®?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50028" y="2003461"/>
            <a:ext cx="8855769" cy="394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>
              <a:lnSpc>
                <a:spcPts val="4454"/>
              </a:lnSpc>
              <a:buFont typeface="Arial"/>
              <a:buChar char="•"/>
            </a:pPr>
            <a:r>
              <a:rPr lang="en-US" sz="3299">
                <a:solidFill>
                  <a:srgbClr val="003D59"/>
                </a:solidFill>
                <a:latin typeface="Poppins"/>
              </a:rPr>
              <a:t>Opportunity to serve on a Committee: Membership; Annual Symposium; Clinic Support; Marketing; Education; and/or Workgroup: Adult Healthcare; DS-ASD; Medical School Curriculum; Immune Disorders; Therapy.</a:t>
            </a:r>
          </a:p>
          <a:p>
            <a:pPr>
              <a:lnSpc>
                <a:spcPts val="4454"/>
              </a:lnSpc>
            </a:pPr>
            <a:endParaRPr lang="en-US" sz="3299">
              <a:solidFill>
                <a:srgbClr val="003D59"/>
              </a:solidFill>
              <a:latin typeface="Poppi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1853897" y="-3363376"/>
            <a:ext cx="8398507" cy="5284973"/>
            <a:chOff x="0" y="0"/>
            <a:chExt cx="11198009" cy="7046631"/>
          </a:xfrm>
        </p:grpSpPr>
        <p:grpSp>
          <p:nvGrpSpPr>
            <p:cNvPr id="26" name="Group 26"/>
            <p:cNvGrpSpPr/>
            <p:nvPr/>
          </p:nvGrpSpPr>
          <p:grpSpPr>
            <a:xfrm>
              <a:off x="786520" y="547727"/>
              <a:ext cx="10411489" cy="6498904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10922778" cy="6818053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155A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359877" y="222791"/>
            <a:ext cx="4551362" cy="996014"/>
          </a:xfrm>
          <a:custGeom>
            <a:avLst/>
            <a:gdLst/>
            <a:ahLst/>
            <a:cxnLst/>
            <a:rect l="l" t="t" r="r" b="b"/>
            <a:pathLst>
              <a:path w="4663833" h="1020627">
                <a:moveTo>
                  <a:pt x="0" y="0"/>
                </a:moveTo>
                <a:lnTo>
                  <a:pt x="4663833" y="0"/>
                </a:lnTo>
                <a:lnTo>
                  <a:pt x="4663833" y="1020627"/>
                </a:lnTo>
                <a:lnTo>
                  <a:pt x="0" y="10206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056" b="-10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" y="2391695"/>
            <a:ext cx="9583784" cy="70115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17791" y="311548"/>
            <a:ext cx="8737118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 2"/>
                <a:ea typeface="Century Gothic 2"/>
                <a:cs typeface="Century Gothic 2"/>
                <a:sym typeface="Century Gothic 2"/>
              </a:rPr>
              <a:t>DSMIG-USA members include experts from over </a:t>
            </a:r>
          </a:p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 2"/>
                <a:ea typeface="Century Gothic 2"/>
                <a:cs typeface="Century Gothic 2"/>
                <a:sym typeface="Century Gothic 2"/>
              </a:rPr>
              <a:t>16 different professions...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38101" y="311548"/>
            <a:ext cx="6348916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 2"/>
                <a:ea typeface="Century Gothic 2"/>
                <a:cs typeface="Century Gothic 2"/>
                <a:sym typeface="Century Gothic 2"/>
              </a:rPr>
              <a:t>...and are represented in 10 countries </a:t>
            </a:r>
          </a:p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 2"/>
                <a:ea typeface="Century Gothic 2"/>
                <a:cs typeface="Century Gothic 2"/>
                <a:sym typeface="Century Gothic 2"/>
              </a:rPr>
              <a:t>around the world!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454909" y="3298648"/>
            <a:ext cx="8115300" cy="4930045"/>
            <a:chOff x="0" y="0"/>
            <a:chExt cx="10820400" cy="6573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0400" cy="6573393"/>
            </a:xfrm>
            <a:custGeom>
              <a:avLst/>
              <a:gdLst/>
              <a:ahLst/>
              <a:cxnLst/>
              <a:rect l="l" t="t" r="r" b="b"/>
              <a:pathLst>
                <a:path w="10820400" h="6573393">
                  <a:moveTo>
                    <a:pt x="0" y="0"/>
                  </a:moveTo>
                  <a:lnTo>
                    <a:pt x="10820400" y="0"/>
                  </a:lnTo>
                  <a:lnTo>
                    <a:pt x="10820400" y="6573393"/>
                  </a:lnTo>
                  <a:lnTo>
                    <a:pt x="0" y="65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8842875" y="4514493"/>
              <a:ext cx="621836" cy="750699"/>
              <a:chOff x="0" y="0"/>
              <a:chExt cx="5760720" cy="69545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4528" r="-18631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242060" y="3905016"/>
              <a:ext cx="621836" cy="750699"/>
              <a:chOff x="0" y="0"/>
              <a:chExt cx="5760720" cy="69545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8492" r="-38492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587557" y="1210484"/>
              <a:ext cx="621836" cy="750699"/>
              <a:chOff x="0" y="0"/>
              <a:chExt cx="5760720" cy="695452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32961" r="-32961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2566062" y="5049939"/>
              <a:ext cx="621836" cy="750699"/>
              <a:chOff x="0" y="0"/>
              <a:chExt cx="5760720" cy="695452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223" r="-49647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660389" y="2573789"/>
              <a:ext cx="621836" cy="750699"/>
              <a:chOff x="0" y="0"/>
              <a:chExt cx="5760720" cy="69545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35270" r="-35270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2255144" y="1868078"/>
              <a:ext cx="621836" cy="750699"/>
              <a:chOff x="0" y="0"/>
              <a:chExt cx="5760720" cy="695452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33658" r="-3365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8531957" y="1868078"/>
              <a:ext cx="621836" cy="750699"/>
              <a:chOff x="0" y="0"/>
              <a:chExt cx="5760720" cy="69545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24712" r="-24712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4556065" y="1823089"/>
              <a:ext cx="621836" cy="750699"/>
              <a:chOff x="0" y="0"/>
              <a:chExt cx="5760720" cy="69545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9734" r="-44016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4680696" y="1072390"/>
              <a:ext cx="621836" cy="750699"/>
              <a:chOff x="0" y="0"/>
              <a:chExt cx="5760720" cy="69545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26579" r="-26579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2741977" y="3024893"/>
              <a:ext cx="621836" cy="750699"/>
              <a:chOff x="0" y="0"/>
              <a:chExt cx="5760720" cy="69545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-149" y="0"/>
                <a:ext cx="5760935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60935" h="6955790">
                    <a:moveTo>
                      <a:pt x="3965089" y="210820"/>
                    </a:moveTo>
                    <a:cubicBezTo>
                      <a:pt x="3619649" y="71120"/>
                      <a:pt x="3255159" y="0"/>
                      <a:pt x="2880509" y="0"/>
                    </a:cubicBezTo>
                    <a:cubicBezTo>
                      <a:pt x="2505859" y="0"/>
                      <a:pt x="2141369" y="71120"/>
                      <a:pt x="1795929" y="210820"/>
                    </a:cubicBezTo>
                    <a:cubicBezTo>
                      <a:pt x="1439059" y="355600"/>
                      <a:pt x="1117749" y="568960"/>
                      <a:pt x="843429" y="843280"/>
                    </a:cubicBezTo>
                    <a:cubicBezTo>
                      <a:pt x="307489" y="1380490"/>
                      <a:pt x="7769" y="2094230"/>
                      <a:pt x="149" y="2852420"/>
                    </a:cubicBezTo>
                    <a:cubicBezTo>
                      <a:pt x="-7471" y="3609340"/>
                      <a:pt x="277009" y="4328160"/>
                      <a:pt x="801519" y="4874260"/>
                    </a:cubicBezTo>
                    <a:lnTo>
                      <a:pt x="800249" y="4875530"/>
                    </a:lnTo>
                    <a:lnTo>
                      <a:pt x="2880509" y="6955790"/>
                    </a:lnTo>
                    <a:lnTo>
                      <a:pt x="4949339" y="4886960"/>
                    </a:lnTo>
                    <a:lnTo>
                      <a:pt x="4948069" y="4885690"/>
                    </a:lnTo>
                    <a:cubicBezTo>
                      <a:pt x="5477659" y="4339590"/>
                      <a:pt x="5765949" y="3620770"/>
                      <a:pt x="5760869" y="2860040"/>
                    </a:cubicBezTo>
                    <a:cubicBezTo>
                      <a:pt x="5755789" y="2098040"/>
                      <a:pt x="5456069" y="1383030"/>
                      <a:pt x="4917589" y="843280"/>
                    </a:cubicBezTo>
                    <a:cubicBezTo>
                      <a:pt x="4641999" y="568960"/>
                      <a:pt x="4321959" y="355600"/>
                      <a:pt x="3965089" y="2108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263921" y="269214"/>
                <a:ext cx="5230339" cy="5207052"/>
              </a:xfrm>
              <a:custGeom>
                <a:avLst/>
                <a:gdLst/>
                <a:ahLst/>
                <a:cxnLst/>
                <a:rect l="l" t="t" r="r" b="b"/>
                <a:pathLst>
                  <a:path w="5230339" h="5207052">
                    <a:moveTo>
                      <a:pt x="2615169" y="26"/>
                    </a:moveTo>
                    <a:cubicBezTo>
                      <a:pt x="1682254" y="-4146"/>
                      <a:pt x="818415" y="491164"/>
                      <a:pt x="350749" y="1298403"/>
                    </a:cubicBezTo>
                    <a:cubicBezTo>
                      <a:pt x="-116917" y="2105643"/>
                      <a:pt x="-116917" y="3101409"/>
                      <a:pt x="350749" y="3908649"/>
                    </a:cubicBezTo>
                    <a:cubicBezTo>
                      <a:pt x="818415" y="4715888"/>
                      <a:pt x="1682254" y="5211198"/>
                      <a:pt x="2615169" y="5207026"/>
                    </a:cubicBezTo>
                    <a:cubicBezTo>
                      <a:pt x="3548084" y="5211198"/>
                      <a:pt x="4411923" y="4715888"/>
                      <a:pt x="4879589" y="3908649"/>
                    </a:cubicBezTo>
                    <a:cubicBezTo>
                      <a:pt x="5347255" y="3101409"/>
                      <a:pt x="5347255" y="2105643"/>
                      <a:pt x="4879589" y="1298403"/>
                    </a:cubicBezTo>
                    <a:cubicBezTo>
                      <a:pt x="4411923" y="491164"/>
                      <a:pt x="3548084" y="-4146"/>
                      <a:pt x="2615169" y="26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24712" r="-24712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6648927" y="8791250"/>
            <a:ext cx="4990146" cy="1115116"/>
          </a:xfrm>
          <a:custGeom>
            <a:avLst/>
            <a:gdLst/>
            <a:ahLst/>
            <a:cxnLst/>
            <a:rect l="l" t="t" r="r" b="b"/>
            <a:pathLst>
              <a:path w="4990146" h="1115116">
                <a:moveTo>
                  <a:pt x="0" y="0"/>
                </a:moveTo>
                <a:lnTo>
                  <a:pt x="4990146" y="0"/>
                </a:lnTo>
                <a:lnTo>
                  <a:pt x="4990146" y="1115116"/>
                </a:lnTo>
                <a:lnTo>
                  <a:pt x="0" y="11151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03407">
            <a:off x="4925191" y="1388479"/>
            <a:ext cx="25771711" cy="8987884"/>
          </a:xfrm>
          <a:custGeom>
            <a:avLst/>
            <a:gdLst/>
            <a:ahLst/>
            <a:cxnLst/>
            <a:rect l="l" t="t" r="r" b="b"/>
            <a:pathLst>
              <a:path w="25771711" h="8987884">
                <a:moveTo>
                  <a:pt x="0" y="0"/>
                </a:moveTo>
                <a:lnTo>
                  <a:pt x="25771710" y="0"/>
                </a:lnTo>
                <a:lnTo>
                  <a:pt x="25771710" y="8987884"/>
                </a:lnTo>
                <a:lnTo>
                  <a:pt x="0" y="898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225610" y="6311354"/>
            <a:ext cx="1462723" cy="2148749"/>
            <a:chOff x="0" y="0"/>
            <a:chExt cx="1950298" cy="2864998"/>
          </a:xfrm>
        </p:grpSpPr>
        <p:grpSp>
          <p:nvGrpSpPr>
            <p:cNvPr id="4" name="Group 4"/>
            <p:cNvGrpSpPr/>
            <p:nvPr/>
          </p:nvGrpSpPr>
          <p:grpSpPr>
            <a:xfrm>
              <a:off x="685486" y="352644"/>
              <a:ext cx="1143822" cy="114382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058910"/>
              <a:ext cx="806088" cy="806088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00120" y="0"/>
              <a:ext cx="850178" cy="85017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DB03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3956972" y="-1498956"/>
            <a:ext cx="5062390" cy="50623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02840" y="-1498956"/>
            <a:ext cx="5062390" cy="506239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5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585221" y="644485"/>
            <a:ext cx="4526585" cy="1011527"/>
          </a:xfrm>
          <a:custGeom>
            <a:avLst/>
            <a:gdLst/>
            <a:ahLst/>
            <a:cxnLst/>
            <a:rect l="l" t="t" r="r" b="b"/>
            <a:pathLst>
              <a:path w="4526585" h="1011527">
                <a:moveTo>
                  <a:pt x="0" y="0"/>
                </a:moveTo>
                <a:lnTo>
                  <a:pt x="4526586" y="0"/>
                </a:lnTo>
                <a:lnTo>
                  <a:pt x="4526586" y="1011528"/>
                </a:lnTo>
                <a:lnTo>
                  <a:pt x="0" y="101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28700" y="588265"/>
            <a:ext cx="7207401" cy="86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7"/>
              </a:lnSpc>
            </a:pPr>
            <a:r>
              <a:rPr lang="en-US" sz="5599" spc="-167">
                <a:solidFill>
                  <a:srgbClr val="003D59"/>
                </a:solidFill>
                <a:latin typeface="Poppins Bold"/>
              </a:rPr>
              <a:t>Find out more!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080374" y="1656013"/>
            <a:ext cx="8430827" cy="8430827"/>
            <a:chOff x="0" y="0"/>
            <a:chExt cx="11241103" cy="1124110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41103" cy="11241103"/>
            </a:xfrm>
            <a:custGeom>
              <a:avLst/>
              <a:gdLst/>
              <a:ahLst/>
              <a:cxnLst/>
              <a:rect l="l" t="t" r="r" b="b"/>
              <a:pathLst>
                <a:path w="11241103" h="11241103">
                  <a:moveTo>
                    <a:pt x="0" y="0"/>
                  </a:moveTo>
                  <a:lnTo>
                    <a:pt x="11241103" y="0"/>
                  </a:lnTo>
                  <a:lnTo>
                    <a:pt x="11241103" y="11241103"/>
                  </a:lnTo>
                  <a:lnTo>
                    <a:pt x="0" y="11241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85221" y="2074413"/>
            <a:ext cx="4512106" cy="4512106"/>
            <a:chOff x="0" y="0"/>
            <a:chExt cx="6016141" cy="601614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016141" cy="601614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5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0" y="195661"/>
              <a:ext cx="5460567" cy="5460545"/>
              <a:chOff x="0" y="0"/>
              <a:chExt cx="6350000" cy="634997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6090" r="-3400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4194001" y="8426654"/>
            <a:ext cx="6417275" cy="1704184"/>
            <a:chOff x="0" y="-104775"/>
            <a:chExt cx="8556366" cy="2272246"/>
          </a:xfrm>
        </p:grpSpPr>
        <p:sp>
          <p:nvSpPr>
            <p:cNvPr id="30" name="Freeform 30"/>
            <p:cNvSpPr/>
            <p:nvPr/>
          </p:nvSpPr>
          <p:spPr>
            <a:xfrm>
              <a:off x="645" y="11692"/>
              <a:ext cx="541439" cy="541439"/>
            </a:xfrm>
            <a:custGeom>
              <a:avLst/>
              <a:gdLst/>
              <a:ahLst/>
              <a:cxnLst/>
              <a:rect l="l" t="t" r="r" b="b"/>
              <a:pathLst>
                <a:path w="541439" h="541439">
                  <a:moveTo>
                    <a:pt x="0" y="0"/>
                  </a:moveTo>
                  <a:lnTo>
                    <a:pt x="541440" y="0"/>
                  </a:lnTo>
                  <a:lnTo>
                    <a:pt x="541440" y="541440"/>
                  </a:lnTo>
                  <a:lnTo>
                    <a:pt x="0" y="54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711" y="769153"/>
              <a:ext cx="541439" cy="541439"/>
            </a:xfrm>
            <a:custGeom>
              <a:avLst/>
              <a:gdLst/>
              <a:ahLst/>
              <a:cxnLst/>
              <a:rect l="l" t="t" r="r" b="b"/>
              <a:pathLst>
                <a:path w="541439" h="541439">
                  <a:moveTo>
                    <a:pt x="0" y="0"/>
                  </a:moveTo>
                  <a:lnTo>
                    <a:pt x="541439" y="0"/>
                  </a:lnTo>
                  <a:lnTo>
                    <a:pt x="541439" y="541440"/>
                  </a:lnTo>
                  <a:lnTo>
                    <a:pt x="0" y="54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43946"/>
              <a:ext cx="564861" cy="564861"/>
            </a:xfrm>
            <a:custGeom>
              <a:avLst/>
              <a:gdLst/>
              <a:ahLst/>
              <a:cxnLst/>
              <a:rect l="l" t="t" r="r" b="b"/>
              <a:pathLst>
                <a:path w="564861" h="564861">
                  <a:moveTo>
                    <a:pt x="0" y="0"/>
                  </a:moveTo>
                  <a:lnTo>
                    <a:pt x="564861" y="0"/>
                  </a:lnTo>
                  <a:lnTo>
                    <a:pt x="564861" y="564861"/>
                  </a:lnTo>
                  <a:lnTo>
                    <a:pt x="0" y="564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01147" y="-104775"/>
              <a:ext cx="7755219" cy="2272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3"/>
                </a:lnSpc>
              </a:pPr>
              <a:r>
                <a:rPr lang="en-US" sz="2881" dirty="0">
                  <a:solidFill>
                    <a:schemeClr val="bg1"/>
                  </a:solidFill>
                  <a:latin typeface="Century Gothic"/>
                </a:rPr>
                <a:t>317-328-4636 X161</a:t>
              </a:r>
            </a:p>
            <a:p>
              <a:pPr>
                <a:lnSpc>
                  <a:spcPts val="4553"/>
                </a:lnSpc>
              </a:pPr>
              <a:r>
                <a:rPr lang="en-US" sz="2881" u="sng" dirty="0">
                  <a:solidFill>
                    <a:schemeClr val="bg1"/>
                  </a:solidFill>
                  <a:latin typeface="Century Gothic"/>
                  <a:hlinkClick r:id="rId14" tooltip="mailto:info@dsmig-us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info@dsmig-usa.org</a:t>
              </a:r>
            </a:p>
            <a:p>
              <a:pPr>
                <a:lnSpc>
                  <a:spcPts val="4553"/>
                </a:lnSpc>
              </a:pPr>
              <a:r>
                <a:rPr lang="en-US" sz="2881" u="sng" dirty="0">
                  <a:solidFill>
                    <a:schemeClr val="bg1"/>
                  </a:solidFill>
                  <a:latin typeface="Century Gothic"/>
                  <a:hlinkClick r:id="rId15" tooltip="https://www.dsmig-us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dsmig-usa.org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358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Century Gothic 2</vt:lpstr>
      <vt:lpstr>Poppins</vt:lpstr>
      <vt:lpstr>Poppins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DSMIG USA PPT Template</dc:title>
  <dc:creator>Emilie Perkins</dc:creator>
  <cp:lastModifiedBy>Jack Hamilton</cp:lastModifiedBy>
  <cp:revision>3</cp:revision>
  <dcterms:created xsi:type="dcterms:W3CDTF">2006-08-16T00:00:00Z</dcterms:created>
  <dcterms:modified xsi:type="dcterms:W3CDTF">2026-01-14T20:10:22Z</dcterms:modified>
  <dc:identifier>DAF9cylf1A4</dc:identifier>
</cp:coreProperties>
</file>